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64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12/29/12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12/29/12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12/29/12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rHflL3Fb-I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0tDLO7VByUc" TargetMode="Externa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CjSNrfpPFCg" TargetMode="Externa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youtube.com/watch?v=SRIjUYh3MEs" TargetMode="Externa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EQeIRLxaM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rl0K09o-K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H97UerMW6I" TargetMode="External"/><Relationship Id="rId3" Type="http://schemas.openxmlformats.org/officeDocument/2006/relationships/hyperlink" Target="http://www.youtube.com/watch?v=-3yarT_h2w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EqccPhsqgA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Invention &amp; Early Years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Film 2700- A History of Motion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9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Reynaud’s </a:t>
            </a:r>
            <a:r>
              <a:rPr lang="en-US" sz="2800" dirty="0" err="1" smtClean="0"/>
              <a:t>Praxinoscope</a:t>
            </a:r>
            <a:endParaRPr lang="en-US" sz="28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4429" r="-16842" b="-3050"/>
          <a:stretch/>
        </p:blipFill>
        <p:spPr>
          <a:xfrm>
            <a:off x="1371600" y="2438400"/>
            <a:ext cx="6400800" cy="3140990"/>
          </a:xfrm>
        </p:spPr>
      </p:pic>
    </p:spTree>
    <p:extLst>
      <p:ext uri="{BB962C8B-B14F-4D97-AF65-F5344CB8AC3E}">
        <p14:creationId xmlns:p14="http://schemas.microsoft.com/office/powerpoint/2010/main" val="190673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Augustin</a:t>
            </a:r>
            <a:r>
              <a:rPr lang="en-US" dirty="0" smtClean="0"/>
              <a:t> Le Prince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In 1888, Le Prince makes a series of short films using Kodak’s paper roll film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However, in order to be projected, they needed to be printed on a transparent strip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In 1890, Prince mysteriously vanishes </a:t>
            </a:r>
          </a:p>
          <a:p>
            <a:r>
              <a:rPr lang="en-US" dirty="0" smtClean="0">
                <a:hlinkClick r:id="rId2"/>
              </a:rPr>
              <a:t>http://www.youtube.com/watch?v=0tDLO7VByUc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-22837" r="-22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1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Edison &amp; Dickson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1592" r="1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789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Kinetoscope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Dickson sliced film stock into 1” strips, spliced them end to end, and punched four holes on either side of each frame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Film was exposed at 46 frames per second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Kinetoscope films can be shown in modern projectors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-16607" r="-16607"/>
          <a:stretch>
            <a:fillRect/>
          </a:stretch>
        </p:blipFill>
        <p:spPr>
          <a:xfrm>
            <a:off x="952530" y="1485569"/>
            <a:ext cx="3866816" cy="3969079"/>
          </a:xfrm>
        </p:spPr>
      </p:pic>
    </p:spTree>
    <p:extLst>
      <p:ext uri="{BB962C8B-B14F-4D97-AF65-F5344CB8AC3E}">
        <p14:creationId xmlns:p14="http://schemas.microsoft.com/office/powerpoint/2010/main" val="311366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Maria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In 1893, Edison and Dickson construct the Black Maria on the grounds of Edison’s New Jersey lab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roof opens to admit sunlight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Named after police paddy wagons</a:t>
            </a:r>
          </a:p>
          <a:p>
            <a:r>
              <a:rPr lang="en-US" dirty="0" smtClean="0">
                <a:hlinkClick r:id="rId2"/>
              </a:rPr>
              <a:t>http://www.youtube.com/watch?v=CjSNrfpPFCg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-10307" t="-20630" r="10003"/>
          <a:stretch/>
        </p:blipFill>
        <p:spPr>
          <a:xfrm>
            <a:off x="669039" y="1472275"/>
            <a:ext cx="3752369" cy="3505200"/>
          </a:xfrm>
        </p:spPr>
      </p:pic>
    </p:spTree>
    <p:extLst>
      <p:ext uri="{BB962C8B-B14F-4D97-AF65-F5344CB8AC3E}">
        <p14:creationId xmlns:p14="http://schemas.microsoft.com/office/powerpoint/2010/main" val="375871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Kinetoscope Parlors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first Kinetoscope parlor opened in NYC in 1894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Similar to phonograph parlors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More on the workings of the Kinetoscope: </a:t>
            </a:r>
            <a:r>
              <a:rPr lang="en-US" u="sng" dirty="0">
                <a:hlinkClick r:id="rId2"/>
              </a:rPr>
              <a:t>http://www.youtube.com/watch?v=SRIjUYh3MEs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6156" t="-20629" b="1"/>
          <a:stretch/>
        </p:blipFill>
        <p:spPr/>
      </p:pic>
    </p:spTree>
    <p:extLst>
      <p:ext uri="{BB962C8B-B14F-4D97-AF65-F5344CB8AC3E}">
        <p14:creationId xmlns:p14="http://schemas.microsoft.com/office/powerpoint/2010/main" val="195562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Lumi</a:t>
            </a:r>
            <a:r>
              <a:rPr lang="en-US" dirty="0" smtClean="0"/>
              <a:t>è</a:t>
            </a:r>
            <a:r>
              <a:rPr lang="en-US" dirty="0" smtClean="0"/>
              <a:t>re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 the Cin</a:t>
            </a:r>
            <a:r>
              <a:rPr lang="en-US" dirty="0" smtClean="0"/>
              <a:t>ématographe around 1894 </a:t>
            </a:r>
          </a:p>
          <a:p>
            <a:r>
              <a:rPr lang="en-US" dirty="0" smtClean="0"/>
              <a:t>Based on the design of a sewing machine, it uses 35mm film</a:t>
            </a:r>
          </a:p>
          <a:p>
            <a:r>
              <a:rPr lang="en-US" i="1" dirty="0" smtClean="0"/>
              <a:t>Workers Leaving the Factory </a:t>
            </a:r>
            <a:r>
              <a:rPr lang="en-US" dirty="0" smtClean="0"/>
              <a:t>(1895) is the first film made with the </a:t>
            </a:r>
            <a:r>
              <a:rPr lang="en-US" dirty="0" smtClean="0"/>
              <a:t>Cinématographe: </a:t>
            </a:r>
            <a:r>
              <a:rPr lang="en-US" dirty="0" smtClean="0">
                <a:hlinkClick r:id="rId2"/>
              </a:rPr>
              <a:t>http://www.youtube.com/watch?v=DEQeIRLxaM4</a:t>
            </a:r>
            <a:endParaRPr lang="en-US" dirty="0" smtClean="0"/>
          </a:p>
          <a:p>
            <a:r>
              <a:rPr lang="en-US" dirty="0" smtClean="0"/>
              <a:t>Records and projects (when used with a magic lantern)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r>
              <a:rPr lang="en-US" dirty="0"/>
              <a:t>Lumière Brothers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December 28, 1895, at the Grand Café in Paris, the </a:t>
            </a:r>
            <a:r>
              <a:rPr lang="en-US" dirty="0" smtClean="0"/>
              <a:t>Lumi</a:t>
            </a:r>
            <a:r>
              <a:rPr lang="en-US" dirty="0" smtClean="0"/>
              <a:t>è</a:t>
            </a:r>
            <a:r>
              <a:rPr lang="en-US" dirty="0" smtClean="0"/>
              <a:t>re </a:t>
            </a:r>
            <a:r>
              <a:rPr lang="en-US" dirty="0"/>
              <a:t>brothers gave the first </a:t>
            </a:r>
            <a:r>
              <a:rPr lang="en-US" dirty="0"/>
              <a:t>publicly accessible </a:t>
            </a:r>
            <a:r>
              <a:rPr lang="en-US" dirty="0" smtClean="0"/>
              <a:t>projected screening </a:t>
            </a:r>
          </a:p>
          <a:p>
            <a:r>
              <a:rPr lang="en-US" dirty="0"/>
              <a:t>25 minute program of </a:t>
            </a:r>
            <a:r>
              <a:rPr lang="en-US" dirty="0" smtClean="0"/>
              <a:t>10 </a:t>
            </a:r>
            <a:r>
              <a:rPr lang="en-US" dirty="0"/>
              <a:t>films</a:t>
            </a:r>
            <a:r>
              <a:rPr lang="en-US" dirty="0"/>
              <a:t> </a:t>
            </a:r>
            <a:r>
              <a:rPr lang="en-US" dirty="0" smtClean="0"/>
              <a:t>including </a:t>
            </a:r>
            <a:r>
              <a:rPr lang="en-US" i="1" dirty="0"/>
              <a:t>The </a:t>
            </a:r>
            <a:r>
              <a:rPr lang="en-US" i="1" dirty="0" err="1"/>
              <a:t>Waterer</a:t>
            </a:r>
            <a:r>
              <a:rPr lang="en-US" i="1" dirty="0"/>
              <a:t> Watered </a:t>
            </a:r>
            <a:r>
              <a:rPr lang="en-US" dirty="0"/>
              <a:t>(1895): </a:t>
            </a:r>
            <a:r>
              <a:rPr lang="en-US" dirty="0" smtClean="0">
                <a:hlinkClick r:id="rId2"/>
              </a:rPr>
              <a:t>http://www.youtube.com/watch?v=Frl0K09o-KA</a:t>
            </a:r>
            <a:endParaRPr lang="en-US" dirty="0" smtClean="0"/>
          </a:p>
          <a:p>
            <a:pPr marL="0" lvl="6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dirty="0"/>
              <a:t>The films made by the </a:t>
            </a:r>
            <a:r>
              <a:rPr lang="en-US" sz="1800" dirty="0" err="1" smtClean="0"/>
              <a:t>Lumi</a:t>
            </a:r>
            <a:r>
              <a:rPr lang="en-US" sz="1800" dirty="0" err="1" smtClean="0"/>
              <a:t>è</a:t>
            </a:r>
            <a:r>
              <a:rPr lang="en-US" sz="1800" dirty="0" err="1" smtClean="0"/>
              <a:t>re’s</a:t>
            </a:r>
            <a:r>
              <a:rPr lang="en-US" sz="1800" dirty="0" smtClean="0"/>
              <a:t> </a:t>
            </a:r>
            <a:r>
              <a:rPr lang="en-US" sz="1800" dirty="0"/>
              <a:t>differed from the ones made by Edison and Dickson- They were known as “actualities” and were short documentary style films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4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By 1897, the invention of the cinema was essentially completed</a:t>
            </a:r>
          </a:p>
          <a:p>
            <a:pPr marL="0" lvl="5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There were two primary means of </a:t>
            </a:r>
            <a:r>
              <a:rPr lang="en-US" dirty="0" smtClean="0"/>
              <a:t>exhibition -- peepshow </a:t>
            </a:r>
            <a:r>
              <a:rPr lang="en-US" dirty="0"/>
              <a:t>devices and projection </a:t>
            </a:r>
            <a:r>
              <a:rPr lang="en-US" dirty="0" smtClean="0"/>
              <a:t>systems</a:t>
            </a:r>
          </a:p>
          <a:p>
            <a:pPr marL="0" lvl="5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/>
              <a:t>Likewise, there were two primary types of films being made – actualities (like those made by the Lumi</a:t>
            </a:r>
            <a:r>
              <a:rPr lang="en-US" dirty="0" smtClean="0"/>
              <a:t>ère brothers), and short, staged, theatrical works (like those made by Edison </a:t>
            </a:r>
            <a:r>
              <a:rPr lang="en-US" smtClean="0"/>
              <a:t>and Dickson)</a:t>
            </a:r>
          </a:p>
          <a:p>
            <a:pPr marL="0" lvl="5" indent="-274320"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2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545" r="165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Spans the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Agrarian rural societies become industrial and urban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Shift toward powered, special purpose machinery, factories, and mass production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Advancements in transportation, communication and banking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6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century (1800s) saw a “vast proliferation of visual forms of pop culture”</a:t>
            </a:r>
          </a:p>
          <a:p>
            <a:pPr lvl="1"/>
            <a:r>
              <a:rPr lang="en-US" dirty="0" smtClean="0"/>
              <a:t>Lantern slides</a:t>
            </a:r>
          </a:p>
          <a:p>
            <a:pPr lvl="1"/>
            <a:r>
              <a:rPr lang="en-US" dirty="0" smtClean="0"/>
              <a:t>Books of photographs</a:t>
            </a:r>
          </a:p>
          <a:p>
            <a:pPr lvl="1"/>
            <a:r>
              <a:rPr lang="en-US" dirty="0" smtClean="0"/>
              <a:t>Illustrated fiction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Early Visual Entertainment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2391" r="2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356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Dioramas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222" b="11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1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Other forms of visual entertainment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Circuses</a:t>
            </a:r>
          </a:p>
          <a:p>
            <a:pPr algn="ctr"/>
            <a:r>
              <a:rPr lang="en-US" dirty="0" smtClean="0"/>
              <a:t>Amusement Parks</a:t>
            </a:r>
          </a:p>
          <a:p>
            <a:pPr algn="ctr"/>
            <a:r>
              <a:rPr lang="en-US" dirty="0" smtClean="0"/>
              <a:t>Music Halls</a:t>
            </a:r>
          </a:p>
          <a:p>
            <a:pPr algn="ctr"/>
            <a:r>
              <a:rPr lang="en-US" dirty="0" smtClean="0"/>
              <a:t>Freak Shows</a:t>
            </a:r>
          </a:p>
          <a:p>
            <a:pPr algn="ctr"/>
            <a:r>
              <a:rPr lang="en-US" dirty="0" smtClean="0"/>
              <a:t>Theatrical Productions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8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/>
          <a:lstStyle/>
          <a:p>
            <a:r>
              <a:rPr lang="en-US" dirty="0" smtClean="0"/>
              <a:t>Stereoscope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64" r="6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Usually handheld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Created a 3D effect by juxtaposing two images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Allowed users to view exotic locales, historical events, and literary scenes and characters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058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“First, scientists </a:t>
            </a:r>
            <a:r>
              <a:rPr lang="en-US" dirty="0"/>
              <a:t>had to realize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the human eye will perceive motion if a series of slightly different images his place before it in rapid succession – minimally, around 16 per second.”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Flipbook:</a:t>
            </a:r>
            <a:endParaRPr lang="en-US" dirty="0" smtClean="0">
              <a:hlinkClick r:id="rId2"/>
            </a:endParaRPr>
          </a:p>
          <a:p>
            <a:pPr indent="0">
              <a:buNone/>
            </a:pPr>
            <a:r>
              <a:rPr lang="en-US" dirty="0" smtClean="0">
                <a:hlinkClick r:id="rId2"/>
              </a:rPr>
              <a:t>http://www.youtube.com/watch?v=FH97UerMW6I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Zoetrope:</a:t>
            </a:r>
          </a:p>
          <a:p>
            <a:pPr indent="0">
              <a:buNone/>
            </a:pPr>
            <a:r>
              <a:rPr lang="en-US" dirty="0" smtClean="0">
                <a:hlinkClick r:id="rId3"/>
              </a:rPr>
              <a:t>http://www.youtube.com/watch?v=-3yarT_h2ws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7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Eadweard</a:t>
            </a:r>
            <a:r>
              <a:rPr lang="en-US" dirty="0" smtClean="0"/>
              <a:t> Muybridge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9202" r="-9202"/>
          <a:stretch>
            <a:fillRect/>
          </a:stretch>
        </p:blipFill>
        <p:spPr>
          <a:xfrm>
            <a:off x="1009228" y="2302066"/>
            <a:ext cx="7041914" cy="3334026"/>
          </a:xfrm>
        </p:spPr>
      </p:pic>
    </p:spTree>
    <p:extLst>
      <p:ext uri="{BB962C8B-B14F-4D97-AF65-F5344CB8AC3E}">
        <p14:creationId xmlns:p14="http://schemas.microsoft.com/office/powerpoint/2010/main" val="356524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Étienne Jules </a:t>
            </a:r>
            <a:r>
              <a:rPr lang="en-US" dirty="0" err="1" smtClean="0"/>
              <a:t>Marey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37" r="1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633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5821</TotalTime>
  <Words>571</Words>
  <Application>Microsoft Macintosh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Invention &amp; Early Years</vt:lpstr>
      <vt:lpstr>The Industrial Revolution</vt:lpstr>
      <vt:lpstr>Early Visual Entertainment</vt:lpstr>
      <vt:lpstr>Dioramas</vt:lpstr>
      <vt:lpstr>Other forms of visual entertainment</vt:lpstr>
      <vt:lpstr>Stereoscope</vt:lpstr>
      <vt:lpstr>Perceived Motion</vt:lpstr>
      <vt:lpstr>Eadweard Muybridge</vt:lpstr>
      <vt:lpstr>Étienne Jules Marey</vt:lpstr>
      <vt:lpstr>Reynaud’s Praxinoscope</vt:lpstr>
      <vt:lpstr>Augustin Le Prince</vt:lpstr>
      <vt:lpstr>Edison &amp; Dickson</vt:lpstr>
      <vt:lpstr>The Kinetoscope</vt:lpstr>
      <vt:lpstr>The Black Maria</vt:lpstr>
      <vt:lpstr>Kinetoscope Parlors</vt:lpstr>
      <vt:lpstr>The Lumière Brothers</vt:lpstr>
      <vt:lpstr>More Lumière Brothers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 &amp; Early Years</dc:title>
  <dc:creator>Erik Clabaugh</dc:creator>
  <cp:lastModifiedBy>Erik Clabaugh</cp:lastModifiedBy>
  <cp:revision>30</cp:revision>
  <dcterms:created xsi:type="dcterms:W3CDTF">2012-12-29T14:56:05Z</dcterms:created>
  <dcterms:modified xsi:type="dcterms:W3CDTF">2013-01-02T15:57:57Z</dcterms:modified>
</cp:coreProperties>
</file>